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68" r:id="rId5"/>
    <p:sldId id="262" r:id="rId6"/>
    <p:sldId id="260" r:id="rId7"/>
    <p:sldId id="258" r:id="rId8"/>
    <p:sldId id="266" r:id="rId9"/>
    <p:sldId id="267" r:id="rId10"/>
    <p:sldId id="269" r:id="rId11"/>
    <p:sldId id="272" r:id="rId12"/>
    <p:sldId id="263" r:id="rId13"/>
    <p:sldId id="265" r:id="rId14"/>
    <p:sldId id="264" r:id="rId15"/>
    <p:sldId id="273"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29" autoAdjust="0"/>
    <p:restoredTop sz="94660"/>
  </p:normalViewPr>
  <p:slideViewPr>
    <p:cSldViewPr snapToGrid="0">
      <p:cViewPr varScale="1">
        <p:scale>
          <a:sx n="91" d="100"/>
          <a:sy n="91" d="100"/>
        </p:scale>
        <p:origin x="-36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0C2B23-745D-4EE2-BF0D-068756B890E8}"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27808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C2B23-745D-4EE2-BF0D-068756B890E8}"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234939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C2B23-745D-4EE2-BF0D-068756B890E8}"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426501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C2B23-745D-4EE2-BF0D-068756B890E8}"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22E09-3872-4EA6-BE0E-5E92EA37AB39}"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71619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C2B23-745D-4EE2-BF0D-068756B890E8}"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546199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50C2B23-745D-4EE2-BF0D-068756B890E8}" type="datetimeFigureOut">
              <a:rPr lang="en-US" smtClean="0"/>
              <a:pPr/>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718166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50C2B23-745D-4EE2-BF0D-068756B890E8}" type="datetimeFigureOut">
              <a:rPr lang="en-US" smtClean="0"/>
              <a:pPr/>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2834809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C2B23-745D-4EE2-BF0D-068756B890E8}"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132005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C2B23-745D-4EE2-BF0D-068756B890E8}"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411684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0C2B23-745D-4EE2-BF0D-068756B890E8}"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91902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0C2B23-745D-4EE2-BF0D-068756B890E8}"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398355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0C2B23-745D-4EE2-BF0D-068756B890E8}"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277807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0C2B23-745D-4EE2-BF0D-068756B890E8}" type="datetimeFigureOut">
              <a:rPr lang="en-US" smtClean="0"/>
              <a:pPr/>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358626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0C2B23-745D-4EE2-BF0D-068756B890E8}" type="datetimeFigureOut">
              <a:rPr lang="en-US" smtClean="0"/>
              <a:pPr/>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32699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50C2B23-745D-4EE2-BF0D-068756B890E8}" type="datetimeFigureOut">
              <a:rPr lang="en-US" smtClean="0"/>
              <a:pPr/>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233498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C2B23-745D-4EE2-BF0D-068756B890E8}"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128916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C2B23-745D-4EE2-BF0D-068756B890E8}"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62066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50C2B23-745D-4EE2-BF0D-068756B890E8}" type="datetimeFigureOut">
              <a:rPr lang="en-US" smtClean="0"/>
              <a:pPr/>
              <a:t>4/8/2015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4522E09-3872-4EA6-BE0E-5E92EA37AB39}" type="slidenum">
              <a:rPr lang="en-US" smtClean="0"/>
              <a:pPr/>
              <a:t>‹#›</a:t>
            </a:fld>
            <a:endParaRPr lang="en-US"/>
          </a:p>
        </p:txBody>
      </p:sp>
    </p:spTree>
    <p:extLst>
      <p:ext uri="{BB962C8B-B14F-4D97-AF65-F5344CB8AC3E}">
        <p14:creationId xmlns="" xmlns:p14="http://schemas.microsoft.com/office/powerpoint/2010/main" val="164563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Taum Sauk Dam Failure</a:t>
            </a:r>
            <a:r>
              <a:rPr lang="en-US" dirty="0" smtClean="0"/>
              <a:t/>
            </a:r>
            <a:br>
              <a:rPr lang="en-US" dirty="0" smtClean="0"/>
            </a:br>
            <a:r>
              <a:rPr lang="en-US" dirty="0" smtClean="0"/>
              <a:t>Missouri, 2005</a:t>
            </a:r>
            <a:endParaRPr lang="en-US" dirty="0"/>
          </a:p>
        </p:txBody>
      </p:sp>
      <p:sp>
        <p:nvSpPr>
          <p:cNvPr id="3" name="Subtitle 2"/>
          <p:cNvSpPr>
            <a:spLocks noGrp="1"/>
          </p:cNvSpPr>
          <p:nvPr>
            <p:ph type="subTitle" idx="1"/>
          </p:nvPr>
        </p:nvSpPr>
        <p:spPr/>
        <p:txBody>
          <a:bodyPr/>
          <a:lstStyle/>
          <a:p>
            <a:r>
              <a:rPr lang="en-US" dirty="0" smtClean="0"/>
              <a:t>Ryan Budd  		Bryan Priebe 	  Kelsey Watkins</a:t>
            </a:r>
            <a:endParaRPr lang="en-US" dirty="0"/>
          </a:p>
        </p:txBody>
      </p:sp>
    </p:spTree>
    <p:extLst>
      <p:ext uri="{BB962C8B-B14F-4D97-AF65-F5344CB8AC3E}">
        <p14:creationId xmlns="" xmlns:p14="http://schemas.microsoft.com/office/powerpoint/2010/main" val="2759972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 from overtopping</a:t>
            </a:r>
            <a:endParaRPr lang="en-US" dirty="0"/>
          </a:p>
        </p:txBody>
      </p:sp>
      <p:sp>
        <p:nvSpPr>
          <p:cNvPr id="4" name="Text Placeholder 3"/>
          <p:cNvSpPr>
            <a:spLocks noGrp="1"/>
          </p:cNvSpPr>
          <p:nvPr>
            <p:ph type="body" sz="half" idx="2"/>
          </p:nvPr>
        </p:nvSpPr>
        <p:spPr/>
        <p:txBody>
          <a:bodyPr/>
          <a:lstStyle/>
          <a:p>
            <a:endParaRPr lang="en-US" dirty="0"/>
          </a:p>
        </p:txBody>
      </p:sp>
      <p:pic>
        <p:nvPicPr>
          <p:cNvPr id="4098" name="Picture 2"/>
          <p:cNvPicPr>
            <a:picLocks noGrp="1" noChangeAspect="1" noChangeArrowheads="1"/>
          </p:cNvPicPr>
          <p:nvPr>
            <p:ph sz="quarter" idx="13"/>
          </p:nvPr>
        </p:nvPicPr>
        <p:blipFill>
          <a:blip r:embed="rId2" cstate="print"/>
          <a:srcRect/>
          <a:stretch>
            <a:fillRect/>
          </a:stretch>
        </p:blipFill>
        <p:spPr bwMode="auto">
          <a:xfrm>
            <a:off x="5174186" y="1208691"/>
            <a:ext cx="6742367" cy="3846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Scour after dam failure</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Content Placeholder 8"/>
          <p:cNvPicPr>
            <a:picLocks noGrp="1" noChangeAspect="1"/>
          </p:cNvPicPr>
          <p:nvPr>
            <p:ph sz="quarter" idx="13"/>
          </p:nvPr>
        </p:nvPicPr>
        <p:blipFill>
          <a:blip r:embed="rId2" cstate="print"/>
          <a:stretch>
            <a:fillRect/>
          </a:stretch>
        </p:blipFill>
        <p:spPr>
          <a:xfrm>
            <a:off x="4593021" y="1156138"/>
            <a:ext cx="7219227" cy="406081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analysis using utexas4</a:t>
            </a:r>
            <a:endParaRPr lang="en-US" dirty="0"/>
          </a:p>
        </p:txBody>
      </p:sp>
      <p:sp>
        <p:nvSpPr>
          <p:cNvPr id="4" name="Text Placeholder 3"/>
          <p:cNvSpPr>
            <a:spLocks noGrp="1"/>
          </p:cNvSpPr>
          <p:nvPr>
            <p:ph type="body" sz="half" idx="2"/>
          </p:nvPr>
        </p:nvSpPr>
        <p:spPr/>
        <p:txBody>
          <a:bodyPr>
            <a:normAutofit fontScale="92500" lnSpcReduction="10000"/>
          </a:bodyPr>
          <a:lstStyle/>
          <a:p>
            <a:pPr algn="l"/>
            <a:r>
              <a:rPr lang="en-US" dirty="0" smtClean="0"/>
              <a:t>Stability analysis were done using three ranges of shear strengths for the various materials present in the breach: </a:t>
            </a:r>
          </a:p>
          <a:p>
            <a:pPr algn="l">
              <a:buFont typeface="Arial" pitchFamily="34" charset="0"/>
              <a:buChar char="•"/>
            </a:pPr>
            <a:r>
              <a:rPr lang="en-US" dirty="0" smtClean="0"/>
              <a:t>Bedrock</a:t>
            </a:r>
          </a:p>
          <a:p>
            <a:pPr algn="l">
              <a:buFont typeface="Arial" pitchFamily="34" charset="0"/>
              <a:buChar char="•"/>
            </a:pPr>
            <a:r>
              <a:rPr lang="en-US" dirty="0" smtClean="0"/>
              <a:t>Weathered rock/clay</a:t>
            </a:r>
          </a:p>
          <a:p>
            <a:pPr algn="l">
              <a:buFont typeface="Arial" pitchFamily="34" charset="0"/>
              <a:buChar char="•"/>
            </a:pPr>
            <a:r>
              <a:rPr lang="en-US" dirty="0" smtClean="0"/>
              <a:t>Road fill</a:t>
            </a:r>
          </a:p>
          <a:p>
            <a:pPr algn="l">
              <a:buFont typeface="Arial" pitchFamily="34" charset="0"/>
              <a:buChar char="•"/>
            </a:pPr>
            <a:r>
              <a:rPr lang="en-US" dirty="0" smtClean="0"/>
              <a:t>Rock fill</a:t>
            </a:r>
            <a:endParaRPr lang="en-US" dirty="0" smtClean="0"/>
          </a:p>
          <a:p>
            <a:pPr algn="l">
              <a:buFont typeface="Arial" pitchFamily="34" charset="0"/>
              <a:buChar char="•"/>
            </a:pPr>
            <a:r>
              <a:rPr lang="en-US" dirty="0" smtClean="0"/>
              <a:t>Reinforced concrete</a:t>
            </a:r>
            <a:endParaRPr lang="en-US" dirty="0"/>
          </a:p>
        </p:txBody>
      </p:sp>
      <p:pic>
        <p:nvPicPr>
          <p:cNvPr id="1026" name="Picture 2"/>
          <p:cNvPicPr>
            <a:picLocks noGrp="1" noChangeAspect="1" noChangeArrowheads="1"/>
          </p:cNvPicPr>
          <p:nvPr>
            <p:ph sz="quarter" idx="13"/>
          </p:nvPr>
        </p:nvPicPr>
        <p:blipFill>
          <a:blip r:embed="rId2" cstate="print"/>
          <a:srcRect/>
          <a:stretch>
            <a:fillRect/>
          </a:stretch>
        </p:blipFill>
        <p:spPr bwMode="auto">
          <a:xfrm>
            <a:off x="4864397" y="612338"/>
            <a:ext cx="6980762" cy="49266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factor of safety</a:t>
            </a:r>
            <a:endParaRPr lang="en-US" dirty="0"/>
          </a:p>
        </p:txBody>
      </p:sp>
      <p:sp>
        <p:nvSpPr>
          <p:cNvPr id="4" name="Text Placeholder 3"/>
          <p:cNvSpPr>
            <a:spLocks noGrp="1"/>
          </p:cNvSpPr>
          <p:nvPr>
            <p:ph type="body" sz="half" idx="2"/>
          </p:nvPr>
        </p:nvSpPr>
        <p:spPr/>
        <p:txBody>
          <a:bodyPr/>
          <a:lstStyle/>
          <a:p>
            <a:endParaRPr lang="en-US"/>
          </a:p>
        </p:txBody>
      </p:sp>
      <p:pic>
        <p:nvPicPr>
          <p:cNvPr id="3074" name="Picture 2"/>
          <p:cNvPicPr>
            <a:picLocks noGrp="1" noChangeAspect="1" noChangeArrowheads="1"/>
          </p:cNvPicPr>
          <p:nvPr>
            <p:ph sz="quarter" idx="13"/>
          </p:nvPr>
        </p:nvPicPr>
        <p:blipFill>
          <a:blip r:embed="rId2" cstate="print"/>
          <a:srcRect/>
          <a:stretch>
            <a:fillRect/>
          </a:stretch>
        </p:blipFill>
        <p:spPr bwMode="auto">
          <a:xfrm>
            <a:off x="4827717" y="626332"/>
            <a:ext cx="6849276" cy="5038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factor of safety</a:t>
            </a:r>
            <a:endParaRPr lang="en-US" dirty="0"/>
          </a:p>
        </p:txBody>
      </p:sp>
      <p:sp>
        <p:nvSpPr>
          <p:cNvPr id="4" name="Text Placeholder 3"/>
          <p:cNvSpPr>
            <a:spLocks noGrp="1"/>
          </p:cNvSpPr>
          <p:nvPr>
            <p:ph type="body" sz="half" idx="2"/>
          </p:nvPr>
        </p:nvSpPr>
        <p:spPr/>
        <p:txBody>
          <a:bodyPr/>
          <a:lstStyle/>
          <a:p>
            <a:endParaRPr lang="en-US"/>
          </a:p>
        </p:txBody>
      </p:sp>
      <p:pic>
        <p:nvPicPr>
          <p:cNvPr id="2050" name="Picture 2"/>
          <p:cNvPicPr>
            <a:picLocks noGrp="1" noChangeAspect="1" noChangeArrowheads="1"/>
          </p:cNvPicPr>
          <p:nvPr>
            <p:ph sz="quarter" idx="13"/>
          </p:nvPr>
        </p:nvPicPr>
        <p:blipFill>
          <a:blip r:embed="rId2" cstate="print"/>
          <a:srcRect/>
          <a:stretch>
            <a:fillRect/>
          </a:stretch>
        </p:blipFill>
        <p:spPr bwMode="auto">
          <a:xfrm>
            <a:off x="4845270" y="599091"/>
            <a:ext cx="7024262" cy="4609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4183742" cy="2023252"/>
          </a:xfrm>
        </p:spPr>
        <p:txBody>
          <a:bodyPr/>
          <a:lstStyle/>
          <a:p>
            <a:r>
              <a:rPr lang="en-US" dirty="0" smtClean="0"/>
              <a:t>Static stability (no overtopping erosion)</a:t>
            </a:r>
            <a:endParaRPr lang="en-US" dirty="0"/>
          </a:p>
        </p:txBody>
      </p:sp>
      <p:sp>
        <p:nvSpPr>
          <p:cNvPr id="4" name="Text Placeholder 3"/>
          <p:cNvSpPr>
            <a:spLocks noGrp="1"/>
          </p:cNvSpPr>
          <p:nvPr>
            <p:ph type="body" sz="half" idx="2"/>
          </p:nvPr>
        </p:nvSpPr>
        <p:spPr/>
        <p:txBody>
          <a:bodyPr/>
          <a:lstStyle/>
          <a:p>
            <a:endParaRPr lang="en-US"/>
          </a:p>
        </p:txBody>
      </p:sp>
      <p:pic>
        <p:nvPicPr>
          <p:cNvPr id="2050" name="Picture 2"/>
          <p:cNvPicPr>
            <a:picLocks noGrp="1" noChangeAspect="1" noChangeArrowheads="1"/>
          </p:cNvPicPr>
          <p:nvPr>
            <p:ph sz="quarter" idx="13"/>
          </p:nvPr>
        </p:nvPicPr>
        <p:blipFill>
          <a:blip r:embed="rId2" cstate="print"/>
          <a:srcRect/>
          <a:stretch>
            <a:fillRect/>
          </a:stretch>
        </p:blipFill>
        <p:spPr bwMode="auto">
          <a:xfrm>
            <a:off x="5136467" y="1091960"/>
            <a:ext cx="6498485" cy="3963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437508" cy="2023254"/>
          </a:xfrm>
        </p:spPr>
        <p:txBody>
          <a:bodyPr/>
          <a:lstStyle/>
          <a:p>
            <a:r>
              <a:rPr lang="en-US" dirty="0" smtClean="0"/>
              <a:t>Present day </a:t>
            </a:r>
            <a:r>
              <a:rPr lang="en-US" dirty="0" err="1" smtClean="0"/>
              <a:t>rcc</a:t>
            </a:r>
            <a:r>
              <a:rPr lang="en-US" dirty="0" smtClean="0"/>
              <a:t> dam</a:t>
            </a:r>
            <a:endParaRPr lang="en-US" dirty="0"/>
          </a:p>
        </p:txBody>
      </p:sp>
      <p:pic>
        <p:nvPicPr>
          <p:cNvPr id="18" name="Picture Placeholder 17"/>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7461" r="7461"/>
          <a:stretch>
            <a:fillRect/>
          </a:stretch>
        </p:blipFill>
        <p:spPr>
          <a:xfrm>
            <a:off x="4950372" y="441911"/>
            <a:ext cx="5796291" cy="5622455"/>
          </a:xfrm>
        </p:spPr>
      </p:pic>
    </p:spTree>
    <p:extLst>
      <p:ext uri="{BB962C8B-B14F-4D97-AF65-F5344CB8AC3E}">
        <p14:creationId xmlns="" xmlns:p14="http://schemas.microsoft.com/office/powerpoint/2010/main" val="111772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350" y="852244"/>
            <a:ext cx="5594725" cy="797169"/>
          </a:xfrm>
        </p:spPr>
        <p:txBody>
          <a:bodyPr/>
          <a:lstStyle/>
          <a:p>
            <a:r>
              <a:rPr lang="en-US" dirty="0" smtClean="0"/>
              <a:t>History</a:t>
            </a:r>
            <a:endParaRPr lang="en-US" dirty="0"/>
          </a:p>
        </p:txBody>
      </p:sp>
      <p:sp>
        <p:nvSpPr>
          <p:cNvPr id="4" name="Text Placeholder 3"/>
          <p:cNvSpPr>
            <a:spLocks noGrp="1"/>
          </p:cNvSpPr>
          <p:nvPr>
            <p:ph type="body" sz="half" idx="2"/>
          </p:nvPr>
        </p:nvSpPr>
        <p:spPr>
          <a:xfrm>
            <a:off x="978351" y="1406525"/>
            <a:ext cx="5594725" cy="4384430"/>
          </a:xfrm>
        </p:spPr>
        <p:txBody>
          <a:bodyPr>
            <a:normAutofit fontScale="92500" lnSpcReduction="10000"/>
          </a:bodyPr>
          <a:lstStyle/>
          <a:p>
            <a:endParaRPr lang="en-US" sz="2000" cap="none" dirty="0" smtClean="0"/>
          </a:p>
          <a:p>
            <a:r>
              <a:rPr lang="en-US" sz="2000" cap="none" dirty="0" smtClean="0"/>
              <a:t>Located near the black river in Reynolds County, Missouri, approximately 90 miles southwest of </a:t>
            </a:r>
            <a:r>
              <a:rPr lang="en-US" sz="2000" cap="none" dirty="0"/>
              <a:t>S</a:t>
            </a:r>
            <a:r>
              <a:rPr lang="en-US" sz="2000" cap="none" dirty="0" smtClean="0"/>
              <a:t>t. Louis, </a:t>
            </a:r>
            <a:r>
              <a:rPr lang="en-US" sz="2000" cap="none" dirty="0"/>
              <a:t>M</a:t>
            </a:r>
            <a:r>
              <a:rPr lang="en-US" sz="2000" cap="none" dirty="0" smtClean="0"/>
              <a:t>issouri. </a:t>
            </a:r>
          </a:p>
          <a:p>
            <a:r>
              <a:rPr lang="en-US" sz="2000" cap="none" dirty="0" smtClean="0"/>
              <a:t>Completed in the 1960’s, the project was built to produce hydroelectric power. During peak hours water flows through a 7,000 foot pipe to a reservoir downstream. The elevation drop is 800 feet. </a:t>
            </a:r>
          </a:p>
          <a:p>
            <a:r>
              <a:rPr lang="en-US" sz="2000" cap="none" dirty="0" smtClean="0"/>
              <a:t>Less expensive electricity, due to low demand hours, is used to pump the water back up the mountain to the upper reservoir. </a:t>
            </a:r>
          </a:p>
        </p:txBody>
      </p:sp>
      <p:pic>
        <p:nvPicPr>
          <p:cNvPr id="13" name="Content Placeholder 5"/>
          <p:cNvPicPr>
            <a:picLocks noChangeAspect="1"/>
          </p:cNvPicPr>
          <p:nvPr/>
        </p:nvPicPr>
        <p:blipFill>
          <a:blip r:embed="rId2" cstate="print">
            <a:extLst>
              <a:ext uri="{28A0092B-C50C-407E-A947-70E740481C1C}">
                <a14:useLocalDpi xmlns="" xmlns:a14="http://schemas.microsoft.com/office/drawing/2010/main" val="0"/>
              </a:ext>
            </a:extLst>
          </a:blip>
          <a:srcRect t="7800" b="7800"/>
          <a:stretch>
            <a:fillRect/>
          </a:stretch>
        </p:blipFill>
        <p:spPr>
          <a:xfrm>
            <a:off x="7139052" y="609356"/>
            <a:ext cx="3576573" cy="5692883"/>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2778928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692" y="325821"/>
            <a:ext cx="3899963" cy="893379"/>
          </a:xfrm>
        </p:spPr>
        <p:txBody>
          <a:bodyPr/>
          <a:lstStyle/>
          <a:p>
            <a:r>
              <a:rPr lang="en-US" dirty="0" smtClean="0"/>
              <a:t>As built section</a:t>
            </a:r>
            <a:endParaRPr lang="en-US" dirty="0"/>
          </a:p>
        </p:txBody>
      </p:sp>
      <p:sp>
        <p:nvSpPr>
          <p:cNvPr id="4" name="Text Placeholder 3"/>
          <p:cNvSpPr>
            <a:spLocks noGrp="1"/>
          </p:cNvSpPr>
          <p:nvPr>
            <p:ph type="body" sz="half" idx="2"/>
          </p:nvPr>
        </p:nvSpPr>
        <p:spPr>
          <a:xfrm>
            <a:off x="913775" y="3752192"/>
            <a:ext cx="2933012" cy="2039007"/>
          </a:xfrm>
        </p:spPr>
        <p:txBody>
          <a:bodyPr/>
          <a:lstStyle/>
          <a:p>
            <a:endParaRPr lang="en-US" dirty="0"/>
          </a:p>
        </p:txBody>
      </p:sp>
      <p:pic>
        <p:nvPicPr>
          <p:cNvPr id="1026" name="Picture 2"/>
          <p:cNvPicPr>
            <a:picLocks noGrp="1" noChangeAspect="1" noChangeArrowheads="1"/>
          </p:cNvPicPr>
          <p:nvPr>
            <p:ph sz="quarter" idx="13"/>
          </p:nvPr>
        </p:nvPicPr>
        <p:blipFill>
          <a:blip r:embed="rId2" cstate="print"/>
          <a:srcRect/>
          <a:stretch>
            <a:fillRect/>
          </a:stretch>
        </p:blipFill>
        <p:spPr bwMode="auto">
          <a:xfrm>
            <a:off x="1386215" y="1424861"/>
            <a:ext cx="9639136" cy="43242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sense of security</a:t>
            </a:r>
            <a:endParaRPr lang="en-US" dirty="0"/>
          </a:p>
        </p:txBody>
      </p:sp>
      <p:sp>
        <p:nvSpPr>
          <p:cNvPr id="4" name="Text Placeholder 3"/>
          <p:cNvSpPr>
            <a:spLocks noGrp="1"/>
          </p:cNvSpPr>
          <p:nvPr>
            <p:ph type="body" sz="half" idx="2"/>
          </p:nvPr>
        </p:nvSpPr>
        <p:spPr/>
        <p:txBody>
          <a:bodyPr/>
          <a:lstStyle/>
          <a:p>
            <a:r>
              <a:rPr lang="en-US" dirty="0" smtClean="0"/>
              <a:t>A new geomembrane was installed in 2004 that significantly reduced the historical leakage, which likely increased the chance of overtopping of the parapet walls</a:t>
            </a:r>
            <a:endParaRPr lang="en-US" dirty="0"/>
          </a:p>
        </p:txBody>
      </p:sp>
      <p:pic>
        <p:nvPicPr>
          <p:cNvPr id="5122" name="Picture 2"/>
          <p:cNvPicPr>
            <a:picLocks noGrp="1" noChangeAspect="1" noChangeArrowheads="1"/>
          </p:cNvPicPr>
          <p:nvPr>
            <p:ph sz="quarter" idx="13"/>
          </p:nvPr>
        </p:nvPicPr>
        <p:blipFill>
          <a:blip r:embed="rId2" cstate="print"/>
          <a:srcRect/>
          <a:stretch>
            <a:fillRect/>
          </a:stretch>
        </p:blipFill>
        <p:spPr bwMode="auto">
          <a:xfrm>
            <a:off x="4936359" y="551680"/>
            <a:ext cx="6929819" cy="497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3774" y="1835150"/>
            <a:ext cx="5207625" cy="575454"/>
          </a:xfrm>
        </p:spPr>
        <p:txBody>
          <a:bodyPr/>
          <a:lstStyle/>
          <a:p>
            <a:r>
              <a:rPr lang="en-US" dirty="0" smtClean="0"/>
              <a:t>Overflow Warning</a:t>
            </a:r>
            <a:endParaRPr lang="en-US" dirty="0"/>
          </a:p>
        </p:txBody>
      </p:sp>
      <p:sp>
        <p:nvSpPr>
          <p:cNvPr id="8" name="Text Placeholder 7"/>
          <p:cNvSpPr>
            <a:spLocks noGrp="1"/>
          </p:cNvSpPr>
          <p:nvPr>
            <p:ph type="body" sz="half" idx="2"/>
          </p:nvPr>
        </p:nvSpPr>
        <p:spPr>
          <a:xfrm>
            <a:off x="913795" y="2410604"/>
            <a:ext cx="5207606" cy="3380595"/>
          </a:xfrm>
        </p:spPr>
        <p:txBody>
          <a:bodyPr>
            <a:normAutofit fontScale="92500" lnSpcReduction="10000"/>
          </a:bodyPr>
          <a:lstStyle/>
          <a:p>
            <a:r>
              <a:rPr lang="en-US" sz="2000" cap="none" dirty="0" smtClean="0"/>
              <a:t>The day before the Taum Sauk Project was to be given an Institute of Electrical and Electronics Engineers (IEEE) Award for innovation, Amerenue (formerly United Electric) representatives went on site to look at the reservoir. They noticed a portion of the reservoir spilling over the edge, and pumps were manually shut down. As much as 2 feet of settlement had occurred around the walls of the reservoir which caused the spill. </a:t>
            </a:r>
          </a:p>
          <a:p>
            <a:endParaRPr lang="en-US" sz="2000" cap="none" dirty="0"/>
          </a:p>
        </p:txBody>
      </p:sp>
      <p:pic>
        <p:nvPicPr>
          <p:cNvPr id="10" name="Picture Placeholder 7"/>
          <p:cNvPicPr>
            <a:picLocks noChangeAspect="1"/>
          </p:cNvPicPr>
          <p:nvPr/>
        </p:nvPicPr>
        <p:blipFill>
          <a:blip r:embed="rId2" cstate="print">
            <a:extLst>
              <a:ext uri="{28A0092B-C50C-407E-A947-70E740481C1C}">
                <a14:useLocalDpi xmlns="" xmlns:a14="http://schemas.microsoft.com/office/drawing/2010/main" val="0"/>
              </a:ext>
            </a:extLst>
          </a:blip>
          <a:srcRect t="1683" b="1683"/>
          <a:stretch>
            <a:fillRect/>
          </a:stretch>
        </p:blipFill>
        <p:spPr>
          <a:xfrm>
            <a:off x="6121400" y="1835150"/>
            <a:ext cx="5791200" cy="37211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1627459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7079" y="1326115"/>
            <a:ext cx="4586693" cy="649307"/>
          </a:xfrm>
        </p:spPr>
        <p:txBody>
          <a:bodyPr/>
          <a:lstStyle/>
          <a:p>
            <a:r>
              <a:rPr lang="en-US" dirty="0" smtClean="0"/>
              <a:t>Further Problems</a:t>
            </a:r>
            <a:endParaRPr lang="en-US" dirty="0"/>
          </a:p>
        </p:txBody>
      </p:sp>
      <p:pic>
        <p:nvPicPr>
          <p:cNvPr id="8" name="Content Placeholder 7"/>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5627077" y="1326115"/>
            <a:ext cx="5650523" cy="4465085"/>
          </a:xfrm>
        </p:spPr>
      </p:pic>
      <p:sp>
        <p:nvSpPr>
          <p:cNvPr id="6" name="Text Placeholder 5"/>
          <p:cNvSpPr>
            <a:spLocks noGrp="1"/>
          </p:cNvSpPr>
          <p:nvPr>
            <p:ph type="body" sz="half" idx="2"/>
          </p:nvPr>
        </p:nvSpPr>
        <p:spPr>
          <a:xfrm>
            <a:off x="913774" y="1979483"/>
            <a:ext cx="4586694" cy="3158348"/>
          </a:xfrm>
        </p:spPr>
        <p:txBody>
          <a:bodyPr>
            <a:noAutofit/>
          </a:bodyPr>
          <a:lstStyle/>
          <a:p>
            <a:r>
              <a:rPr lang="en-US" sz="2000" cap="none" dirty="0" smtClean="0"/>
              <a:t>As much as the settlement was a problem, when divers investigated the possible cause of the overflow, they determined that several of the HDPE transducer-housing conduits had become detached from their original and intended positions. As a result, the pressure transducers’ ability to report accurate water levels was hindered, and lower water levels were being recorded than actually existed. </a:t>
            </a:r>
            <a:endParaRPr lang="en-US" sz="2000" cap="none" dirty="0"/>
          </a:p>
        </p:txBody>
      </p:sp>
    </p:spTree>
    <p:extLst>
      <p:ext uri="{BB962C8B-B14F-4D97-AF65-F5344CB8AC3E}">
        <p14:creationId xmlns="" xmlns:p14="http://schemas.microsoft.com/office/powerpoint/2010/main" val="2416944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Dam Failure</a:t>
            </a:r>
            <a:endParaRPr lang="en-US" dirty="0"/>
          </a:p>
        </p:txBody>
      </p:sp>
      <p:sp>
        <p:nvSpPr>
          <p:cNvPr id="5" name="Text Placeholder 4"/>
          <p:cNvSpPr>
            <a:spLocks noGrp="1"/>
          </p:cNvSpPr>
          <p:nvPr>
            <p:ph type="body" sz="half" idx="2"/>
          </p:nvPr>
        </p:nvSpPr>
        <p:spPr/>
        <p:txBody>
          <a:bodyPr/>
          <a:lstStyle/>
          <a:p>
            <a:r>
              <a:rPr lang="en-US" dirty="0" smtClean="0"/>
              <a:t>4,300 acre-feet in approximately 25 minutes, with a peak discharge of 273,000 cubic feet per second (</a:t>
            </a:r>
            <a:r>
              <a:rPr lang="en-US" dirty="0" err="1" smtClean="0"/>
              <a:t>cfs</a:t>
            </a:r>
            <a:r>
              <a:rPr lang="en-US" dirty="0" smtClean="0"/>
              <a:t>). Estimates calculate approximately 31 acre-feet of overtopping occurred for 21 minutes (1,070 </a:t>
            </a:r>
            <a:r>
              <a:rPr lang="en-US" dirty="0" err="1" smtClean="0"/>
              <a:t>cfs</a:t>
            </a:r>
            <a:r>
              <a:rPr lang="en-US" dirty="0" smtClean="0"/>
              <a:t>) before failure.</a:t>
            </a:r>
          </a:p>
          <a:p>
            <a:endParaRPr lang="en-US" cap="none" dirty="0"/>
          </a:p>
        </p:txBody>
      </p:sp>
      <p:pic>
        <p:nvPicPr>
          <p:cNvPr id="7" name="Content Placeholder 6"/>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5126079" y="609600"/>
            <a:ext cx="6510779" cy="4876800"/>
          </a:xfrm>
        </p:spPr>
      </p:pic>
    </p:spTree>
    <p:extLst>
      <p:ext uri="{BB962C8B-B14F-4D97-AF65-F5344CB8AC3E}">
        <p14:creationId xmlns="" xmlns:p14="http://schemas.microsoft.com/office/powerpoint/2010/main" val="3648016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foundation</a:t>
            </a:r>
            <a:endParaRPr lang="en-US" dirty="0"/>
          </a:p>
        </p:txBody>
      </p:sp>
      <p:sp>
        <p:nvSpPr>
          <p:cNvPr id="4" name="Text Placeholder 3"/>
          <p:cNvSpPr>
            <a:spLocks noGrp="1"/>
          </p:cNvSpPr>
          <p:nvPr>
            <p:ph type="body" sz="half" idx="2"/>
          </p:nvPr>
        </p:nvSpPr>
        <p:spPr/>
        <p:txBody>
          <a:bodyPr/>
          <a:lstStyle/>
          <a:p>
            <a:r>
              <a:rPr lang="en-US" dirty="0" smtClean="0"/>
              <a:t>“fish pond” from over-excavation during original construction due to poor foundation conditions</a:t>
            </a:r>
            <a:endParaRPr lang="en-US" dirty="0"/>
          </a:p>
        </p:txBody>
      </p:sp>
      <p:pic>
        <p:nvPicPr>
          <p:cNvPr id="6146" name="Picture 2"/>
          <p:cNvPicPr>
            <a:picLocks noGrp="1" noChangeAspect="1" noChangeArrowheads="1"/>
          </p:cNvPicPr>
          <p:nvPr>
            <p:ph sz="quarter" idx="13"/>
          </p:nvPr>
        </p:nvPicPr>
        <p:blipFill>
          <a:blip r:embed="rId2" cstate="print"/>
          <a:srcRect/>
          <a:stretch>
            <a:fillRect/>
          </a:stretch>
        </p:blipFill>
        <p:spPr bwMode="auto">
          <a:xfrm>
            <a:off x="4897821" y="620110"/>
            <a:ext cx="6720573" cy="5040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foundation</a:t>
            </a:r>
            <a:endParaRPr lang="en-US" dirty="0"/>
          </a:p>
        </p:txBody>
      </p:sp>
      <p:sp>
        <p:nvSpPr>
          <p:cNvPr id="4" name="Text Placeholder 3"/>
          <p:cNvSpPr>
            <a:spLocks noGrp="1"/>
          </p:cNvSpPr>
          <p:nvPr>
            <p:ph type="body" sz="half" idx="2"/>
          </p:nvPr>
        </p:nvSpPr>
        <p:spPr/>
        <p:txBody>
          <a:bodyPr/>
          <a:lstStyle/>
          <a:p>
            <a:r>
              <a:rPr lang="en-US" dirty="0" smtClean="0"/>
              <a:t>Weathered rock and discontinuous clay seam just below breach</a:t>
            </a:r>
            <a:endParaRPr lang="en-US" dirty="0"/>
          </a:p>
        </p:txBody>
      </p:sp>
      <p:pic>
        <p:nvPicPr>
          <p:cNvPr id="7170" name="Picture 2"/>
          <p:cNvPicPr>
            <a:picLocks noGrp="1" noChangeAspect="1" noChangeArrowheads="1"/>
          </p:cNvPicPr>
          <p:nvPr>
            <p:ph sz="quarter" idx="13"/>
          </p:nvPr>
        </p:nvPicPr>
        <p:blipFill>
          <a:blip r:embed="rId2" cstate="print"/>
          <a:srcRect/>
          <a:stretch>
            <a:fillRect/>
          </a:stretch>
        </p:blipFill>
        <p:spPr bwMode="auto">
          <a:xfrm>
            <a:off x="4771697" y="608518"/>
            <a:ext cx="6842234" cy="5161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409</TotalTime>
  <Words>397</Words>
  <Application>Microsoft Office PowerPoint</Application>
  <PresentationFormat>Custom</PresentationFormat>
  <Paragraphs>33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Droplet</vt:lpstr>
      <vt:lpstr>Taum Sauk Dam Failure Missouri, 2005</vt:lpstr>
      <vt:lpstr>History</vt:lpstr>
      <vt:lpstr>As built section</vt:lpstr>
      <vt:lpstr>False sense of security</vt:lpstr>
      <vt:lpstr>Overflow Warning</vt:lpstr>
      <vt:lpstr>Further Problems</vt:lpstr>
      <vt:lpstr>Dam Failure</vt:lpstr>
      <vt:lpstr>Poor foundation</vt:lpstr>
      <vt:lpstr>Poor foundation</vt:lpstr>
      <vt:lpstr>Erosion from overtopping</vt:lpstr>
      <vt:lpstr>Scour after dam failure</vt:lpstr>
      <vt:lpstr>Stability analysis using utexas4</vt:lpstr>
      <vt:lpstr>Highest factor of safety</vt:lpstr>
      <vt:lpstr>Lowest factor of safety</vt:lpstr>
      <vt:lpstr>Static stability (no overtopping erosion)</vt:lpstr>
      <vt:lpstr>Present day rcc dam</vt:lpstr>
    </vt:vector>
  </TitlesOfParts>
  <Company>BYU CAEDM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 Sauk Dam Failure Missouri, 2005</dc:title>
  <dc:creator>Kelsey Elaine Merrill</dc:creator>
  <cp:lastModifiedBy>Bryan</cp:lastModifiedBy>
  <cp:revision>31</cp:revision>
  <dcterms:created xsi:type="dcterms:W3CDTF">2015-04-08T19:07:45Z</dcterms:created>
  <dcterms:modified xsi:type="dcterms:W3CDTF">2015-04-09T05:56:33Z</dcterms:modified>
</cp:coreProperties>
</file>